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sldIdLst>
    <p:sldId id="262" r:id="rId2"/>
    <p:sldId id="257" r:id="rId3"/>
  </p:sldIdLst>
  <p:sldSz cx="9144000" cy="6858000" type="screen4x3"/>
  <p:notesSz cx="6858000" cy="9144000"/>
  <p:defaultTextStyle>
    <a:defPPr>
      <a:defRPr lang="sr-Latn-C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350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0" y="72000"/>
            <a:ext cx="7772400" cy="1470025"/>
          </a:xfrm>
        </p:spPr>
        <p:txBody>
          <a:bodyPr>
            <a:normAutofit/>
          </a:bodyPr>
          <a:lstStyle>
            <a:lvl1pPr marL="288000" algn="l">
              <a:defRPr sz="1900" b="1">
                <a:solidFill>
                  <a:schemeClr val="bg1"/>
                </a:solidFill>
                <a:latin typeface="Myriad Pro" pitchFamily="34" charset="0"/>
              </a:defRPr>
            </a:lvl1pPr>
          </a:lstStyle>
          <a:p>
            <a:r>
              <a:rPr lang="hr-HR" dirty="0"/>
              <a:t>Kliknite da biste uredili stil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1222744"/>
            <a:ext cx="6400800" cy="4880344"/>
          </a:xfrm>
        </p:spPr>
        <p:txBody>
          <a:bodyPr anchor="ctr"/>
          <a:lstStyle>
            <a:lvl1pPr marL="0" indent="0" algn="ctr">
              <a:buNone/>
              <a:defRPr sz="6000" b="1">
                <a:solidFill>
                  <a:srgbClr val="DCAB3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Kliknite da biste uredili stil podnaslova matrice</a:t>
            </a:r>
            <a:endParaRPr lang="hr-HR" dirty="0"/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FE23A60-9124-4B87-A22D-EBB580FA6511}" type="datetimeFigureOut">
              <a:rPr lang="sr-Latn-CS"/>
              <a:pPr/>
              <a:t>16.9.2021.</a:t>
            </a:fld>
            <a:endParaRPr lang="hr-HR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C8A2DA-3B2A-4F96-BD47-C0839480A746}" type="slidenum">
              <a:rPr lang="hr-HR"/>
              <a:pPr/>
              <a:t>‹#›</a:t>
            </a:fld>
            <a:endParaRPr lang="hr-HR"/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B264FD05-1C69-46B6-A5A3-BC8372BEADC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85953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8E225B5-A1DA-4268-8A62-DF378B4266A1}" type="datetimeFigureOut">
              <a:rPr lang="sr-Latn-CS"/>
              <a:pPr/>
              <a:t>16.9.2021.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C0EC20-1787-4527-9451-42AC6E31473E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5059661-A139-4E5F-A671-3ED27992C846}" type="datetimeFigureOut">
              <a:rPr lang="sr-Latn-CS"/>
              <a:pPr/>
              <a:t>16.9.2021.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71F865-9D43-4E3C-B80C-0367FFE2E863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EB790BC-4098-4381-B105-A356B7B251B9}" type="datetimeFigureOut">
              <a:rPr lang="sr-Latn-CS"/>
              <a:pPr/>
              <a:t>16.9.2021.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1A6EEC-902B-45C3-A042-51B85FA22BF3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FADA20F-B93A-4B5F-9BDB-3DDE05C4746B}" type="datetimeFigureOut">
              <a:rPr lang="sr-Latn-CS"/>
              <a:pPr/>
              <a:t>16.9.2021.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176AE8-6C0D-4459-B88F-8B46F9B91551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D6C5AAA-FB9F-4DD2-96D8-A90BC73DE440}" type="datetimeFigureOut">
              <a:rPr lang="sr-Latn-CS"/>
              <a:pPr/>
              <a:t>16.9.2021.</a:t>
            </a:fld>
            <a:endParaRPr lang="hr-HR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38851B-7AE7-43AC-ADD4-50AA48E0B67B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CDC81E4-D5AF-4190-A82B-72F144F9F18B}" type="datetimeFigureOut">
              <a:rPr lang="sr-Latn-CS"/>
              <a:pPr/>
              <a:t>16.9.2021.</a:t>
            </a:fld>
            <a:endParaRPr lang="hr-HR"/>
          </a:p>
        </p:txBody>
      </p:sp>
      <p:sp>
        <p:nvSpPr>
          <p:cNvPr id="8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9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B345B3-1032-483B-92BB-1FB7365D7B9C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659D73B-88B8-4EF7-8AA7-DB45189BCBE9}" type="datetimeFigureOut">
              <a:rPr lang="sr-Latn-CS"/>
              <a:pPr/>
              <a:t>16.9.2021.</a:t>
            </a:fld>
            <a:endParaRPr lang="hr-HR"/>
          </a:p>
        </p:txBody>
      </p:sp>
      <p:sp>
        <p:nvSpPr>
          <p:cNvPr id="4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5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D56315-403E-4B19-839B-C82A666FAF46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E0E23C8-1BD1-4CC7-9485-CCB90E0E5505}" type="datetimeFigureOut">
              <a:rPr lang="sr-Latn-CS"/>
              <a:pPr/>
              <a:t>16.9.2021.</a:t>
            </a:fld>
            <a:endParaRPr lang="hr-HR"/>
          </a:p>
        </p:txBody>
      </p:sp>
      <p:sp>
        <p:nvSpPr>
          <p:cNvPr id="4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5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48C40B-B11D-4205-B7B0-A38C32113DFC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92A07C3-84C6-4F5E-9AA6-1E2E9F994D54}" type="datetimeFigureOut">
              <a:rPr lang="sr-Latn-CS"/>
              <a:pPr/>
              <a:t>16.9.2021.</a:t>
            </a:fld>
            <a:endParaRPr lang="hr-HR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8DEBF9-FA99-4672-84D8-087772466973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hr-HR" noProof="0"/>
              <a:t>Kliknite ikonu da biste dodali  sliku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F6B710D-36C1-4C4A-8D67-301F68A1323F}" type="datetimeFigureOut">
              <a:rPr lang="sr-Latn-CS"/>
              <a:pPr/>
              <a:t>16.9.2021.</a:t>
            </a:fld>
            <a:endParaRPr lang="hr-HR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9C232B-37BE-4599-B7AE-FB088319EC2B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zervirano mjesto naslova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/>
              <a:t>Kliknite da biste uredili stil naslova matrice</a:t>
            </a:r>
          </a:p>
        </p:txBody>
      </p:sp>
      <p:sp>
        <p:nvSpPr>
          <p:cNvPr id="2051" name="Rezervirano mjesto teksta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fld id="{BFF14937-013E-410D-9E45-121EBE882AE6}" type="datetimeFigureOut">
              <a:rPr lang="sr-Latn-CS"/>
              <a:pPr/>
              <a:t>16.9.2021.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50CA900F-3D29-49EE-8EAC-E4251DE02DEE}" type="slidenum">
              <a:rPr lang="hr-HR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22" r:id="rId7"/>
    <p:sldLayoutId id="2147483717" r:id="rId8"/>
    <p:sldLayoutId id="2147483718" r:id="rId9"/>
    <p:sldLayoutId id="2147483719" r:id="rId10"/>
    <p:sldLayoutId id="214748372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Subtitle 2"/>
          <p:cNvSpPr>
            <a:spLocks noGrp="1"/>
          </p:cNvSpPr>
          <p:nvPr>
            <p:ph type="subTitle" idx="1"/>
          </p:nvPr>
        </p:nvSpPr>
        <p:spPr>
          <a:xfrm>
            <a:off x="1464365" y="2680115"/>
            <a:ext cx="6400800" cy="3389382"/>
          </a:xfrm>
        </p:spPr>
        <p:txBody>
          <a:bodyPr/>
          <a:lstStyle/>
          <a:p>
            <a:pPr eaLnBrk="1" hangingPunct="1"/>
            <a:r>
              <a:rPr lang="hr-HR" sz="4400" dirty="0">
                <a:solidFill>
                  <a:schemeClr val="tx1"/>
                </a:solidFill>
              </a:rPr>
              <a:t>2.3.2. Proporcionalne veličine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5443C98-B303-4452-A9EA-6A1466289524}"/>
              </a:ext>
            </a:extLst>
          </p:cNvPr>
          <p:cNvSpPr txBox="1">
            <a:spLocks/>
          </p:cNvSpPr>
          <p:nvPr/>
        </p:nvSpPr>
        <p:spPr bwMode="auto">
          <a:xfrm>
            <a:off x="685800" y="1280487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60000" algn="l" rtl="0" fontAlgn="base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chemeClr val="bg1"/>
                </a:solidFill>
                <a:latin typeface="Myriad Pro" pitchFamily="34" charset="0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358775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2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yriad Pro" pitchFamily="34" charset="0"/>
                <a:ea typeface="+mj-ea"/>
                <a:cs typeface="+mj-cs"/>
              </a:rPr>
              <a:t>2. ALGEBARSKI IZRAZI, JEDNADŽBE I NJIHOVA PRIMJENA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Zaobljeni pravokutnik 19"/>
          <p:cNvSpPr/>
          <p:nvPr/>
        </p:nvSpPr>
        <p:spPr>
          <a:xfrm>
            <a:off x="3550360" y="5842001"/>
            <a:ext cx="1349022" cy="750710"/>
          </a:xfrm>
          <a:prstGeom prst="round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7" name="Zaobljeni pravokutnik 16"/>
          <p:cNvSpPr/>
          <p:nvPr/>
        </p:nvSpPr>
        <p:spPr>
          <a:xfrm>
            <a:off x="3330225" y="5012267"/>
            <a:ext cx="1783645" cy="564444"/>
          </a:xfrm>
          <a:prstGeom prst="round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3" name="Zaobljeni pravokutnik 2"/>
          <p:cNvSpPr/>
          <p:nvPr/>
        </p:nvSpPr>
        <p:spPr>
          <a:xfrm>
            <a:off x="247650" y="236538"/>
            <a:ext cx="7927975" cy="847725"/>
          </a:xfrm>
          <a:prstGeom prst="round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038" name="TekstniOkvir 1"/>
          <p:cNvSpPr txBox="1">
            <a:spLocks noChangeArrowheads="1"/>
          </p:cNvSpPr>
          <p:nvPr/>
        </p:nvSpPr>
        <p:spPr bwMode="auto">
          <a:xfrm>
            <a:off x="282575" y="327025"/>
            <a:ext cx="78311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/>
              <a:t>Veličina </a:t>
            </a:r>
            <a:r>
              <a:rPr lang="hr-HR" i="1">
                <a:solidFill>
                  <a:srgbClr val="FF0000"/>
                </a:solidFill>
              </a:rPr>
              <a:t>y</a:t>
            </a:r>
            <a:r>
              <a:rPr lang="hr-HR"/>
              <a:t> je proporcionalna veličini </a:t>
            </a:r>
            <a:r>
              <a:rPr lang="hr-HR" i="1">
                <a:solidFill>
                  <a:srgbClr val="0070C0"/>
                </a:solidFill>
              </a:rPr>
              <a:t>x</a:t>
            </a:r>
            <a:r>
              <a:rPr lang="hr-HR"/>
              <a:t> s koeficjentom proporcionalnosti </a:t>
            </a:r>
            <a:r>
              <a:rPr lang="hr-HR" i="1"/>
              <a:t>k &gt; 0</a:t>
            </a:r>
            <a:r>
              <a:rPr lang="hr-HR"/>
              <a:t> ako je </a:t>
            </a:r>
            <a:r>
              <a:rPr lang="hr-HR" b="1" i="1">
                <a:solidFill>
                  <a:srgbClr val="FF0000"/>
                </a:solidFill>
              </a:rPr>
              <a:t>y</a:t>
            </a:r>
            <a:r>
              <a:rPr lang="hr-HR" b="1">
                <a:solidFill>
                  <a:srgbClr val="FF0000"/>
                </a:solidFill>
              </a:rPr>
              <a:t> </a:t>
            </a:r>
            <a:r>
              <a:rPr lang="hr-HR" b="1"/>
              <a:t>= </a:t>
            </a:r>
            <a:r>
              <a:rPr lang="hr-HR" b="1" i="1"/>
              <a:t>k</a:t>
            </a:r>
            <a:r>
              <a:rPr lang="hr-HR" b="1"/>
              <a:t> </a:t>
            </a:r>
            <a:r>
              <a:rPr lang="hr-HR" b="1">
                <a:latin typeface="Calibri" pitchFamily="34" charset="0"/>
              </a:rPr>
              <a:t>·</a:t>
            </a:r>
            <a:r>
              <a:rPr lang="hr-HR" b="1">
                <a:sym typeface="Symbol" pitchFamily="18" charset="2"/>
              </a:rPr>
              <a:t> </a:t>
            </a:r>
            <a:r>
              <a:rPr lang="hr-HR" b="1" i="1">
                <a:solidFill>
                  <a:srgbClr val="0070C0"/>
                </a:solidFill>
              </a:rPr>
              <a:t>x.</a:t>
            </a:r>
          </a:p>
        </p:txBody>
      </p:sp>
      <p:sp>
        <p:nvSpPr>
          <p:cNvPr id="7" name="Pravokutnik 6"/>
          <p:cNvSpPr>
            <a:spLocks noChangeArrowheads="1"/>
          </p:cNvSpPr>
          <p:nvPr/>
        </p:nvSpPr>
        <p:spPr bwMode="auto">
          <a:xfrm>
            <a:off x="403225" y="2603500"/>
            <a:ext cx="17113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r-HR"/>
              <a:t>VRIJEDNOSTI</a:t>
            </a:r>
          </a:p>
        </p:txBody>
      </p:sp>
      <p:sp>
        <p:nvSpPr>
          <p:cNvPr id="8" name="Pravokutnik 7"/>
          <p:cNvSpPr>
            <a:spLocks noChangeArrowheads="1"/>
          </p:cNvSpPr>
          <p:nvPr/>
        </p:nvSpPr>
        <p:spPr bwMode="auto">
          <a:xfrm>
            <a:off x="2913063" y="2097088"/>
            <a:ext cx="3127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r-HR" b="1" i="1">
                <a:solidFill>
                  <a:srgbClr val="0070C0"/>
                </a:solidFill>
              </a:rPr>
              <a:t>x</a:t>
            </a:r>
          </a:p>
        </p:txBody>
      </p:sp>
      <p:sp>
        <p:nvSpPr>
          <p:cNvPr id="9" name="Pravokutnik 8"/>
          <p:cNvSpPr>
            <a:spLocks noChangeArrowheads="1"/>
          </p:cNvSpPr>
          <p:nvPr/>
        </p:nvSpPr>
        <p:spPr bwMode="auto">
          <a:xfrm>
            <a:off x="5527675" y="2097088"/>
            <a:ext cx="3127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r-HR" b="1" i="1">
                <a:solidFill>
                  <a:srgbClr val="FF0000"/>
                </a:solidFill>
              </a:rPr>
              <a:t>y</a:t>
            </a:r>
          </a:p>
        </p:txBody>
      </p:sp>
      <p:sp>
        <p:nvSpPr>
          <p:cNvPr id="10" name="TekstniOkvir 9"/>
          <p:cNvSpPr txBox="1">
            <a:spLocks noChangeArrowheads="1"/>
          </p:cNvSpPr>
          <p:nvPr/>
        </p:nvSpPr>
        <p:spPr bwMode="auto">
          <a:xfrm>
            <a:off x="2855913" y="2603500"/>
            <a:ext cx="42894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i="1">
                <a:solidFill>
                  <a:srgbClr val="0070C0"/>
                </a:solidFill>
              </a:rPr>
              <a:t>x</a:t>
            </a:r>
            <a:r>
              <a:rPr lang="hr-HR" i="1" baseline="-25000">
                <a:solidFill>
                  <a:srgbClr val="0070C0"/>
                </a:solidFill>
              </a:rPr>
              <a:t>1</a:t>
            </a:r>
            <a:r>
              <a:rPr lang="hr-HR"/>
              <a:t> …………………………..</a:t>
            </a:r>
            <a:r>
              <a:rPr lang="hr-HR" i="1">
                <a:solidFill>
                  <a:srgbClr val="FF0000"/>
                </a:solidFill>
              </a:rPr>
              <a:t>y</a:t>
            </a:r>
            <a:r>
              <a:rPr lang="hr-HR" i="1" baseline="-25000">
                <a:solidFill>
                  <a:srgbClr val="FF0000"/>
                </a:solidFill>
              </a:rPr>
              <a:t>1</a:t>
            </a:r>
            <a:endParaRPr lang="hr-HR" i="1">
              <a:solidFill>
                <a:srgbClr val="FF0000"/>
              </a:solidFill>
            </a:endParaRPr>
          </a:p>
        </p:txBody>
      </p:sp>
      <p:sp>
        <p:nvSpPr>
          <p:cNvPr id="11" name="TekstniOkvir 10"/>
          <p:cNvSpPr txBox="1">
            <a:spLocks noChangeArrowheads="1"/>
          </p:cNvSpPr>
          <p:nvPr/>
        </p:nvSpPr>
        <p:spPr bwMode="auto">
          <a:xfrm>
            <a:off x="2855913" y="3003550"/>
            <a:ext cx="42894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i="1">
                <a:solidFill>
                  <a:srgbClr val="0070C0"/>
                </a:solidFill>
              </a:rPr>
              <a:t>x</a:t>
            </a:r>
            <a:r>
              <a:rPr lang="hr-HR" i="1" baseline="-25000">
                <a:solidFill>
                  <a:srgbClr val="0070C0"/>
                </a:solidFill>
              </a:rPr>
              <a:t>2</a:t>
            </a:r>
            <a:r>
              <a:rPr lang="hr-HR"/>
              <a:t> …………………………..</a:t>
            </a:r>
            <a:r>
              <a:rPr lang="hr-HR" i="1">
                <a:solidFill>
                  <a:srgbClr val="FF0000"/>
                </a:solidFill>
              </a:rPr>
              <a:t>y</a:t>
            </a:r>
            <a:r>
              <a:rPr lang="hr-HR" i="1" baseline="-2500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2" name="Pravokutnik 11"/>
          <p:cNvSpPr>
            <a:spLocks noChangeArrowheads="1"/>
          </p:cNvSpPr>
          <p:nvPr/>
        </p:nvSpPr>
        <p:spPr bwMode="auto">
          <a:xfrm>
            <a:off x="3148013" y="1482725"/>
            <a:ext cx="24288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hr-HR"/>
              <a:t>PROPORCIONALNE </a:t>
            </a:r>
          </a:p>
          <a:p>
            <a:pPr algn="ctr"/>
            <a:r>
              <a:rPr lang="hr-HR"/>
              <a:t>VELIČINE</a:t>
            </a:r>
          </a:p>
        </p:txBody>
      </p:sp>
      <p:sp>
        <p:nvSpPr>
          <p:cNvPr id="13" name="Pravokutnik 12"/>
          <p:cNvSpPr/>
          <p:nvPr/>
        </p:nvSpPr>
        <p:spPr>
          <a:xfrm>
            <a:off x="2674938" y="2108200"/>
            <a:ext cx="3511550" cy="3381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4" name="TekstniOkvir 13"/>
          <p:cNvSpPr txBox="1">
            <a:spLocks noChangeArrowheads="1"/>
          </p:cNvSpPr>
          <p:nvPr/>
        </p:nvSpPr>
        <p:spPr bwMode="auto">
          <a:xfrm>
            <a:off x="3397250" y="5091113"/>
            <a:ext cx="17160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b="1" i="1">
                <a:solidFill>
                  <a:srgbClr val="0070C0"/>
                </a:solidFill>
              </a:rPr>
              <a:t>x</a:t>
            </a:r>
            <a:r>
              <a:rPr lang="hr-HR" b="1" baseline="-25000">
                <a:solidFill>
                  <a:srgbClr val="0070C0"/>
                </a:solidFill>
              </a:rPr>
              <a:t>1</a:t>
            </a:r>
            <a:r>
              <a:rPr lang="hr-HR" b="1" baseline="-25000"/>
              <a:t>  </a:t>
            </a:r>
            <a:r>
              <a:rPr lang="hr-HR" b="1"/>
              <a:t>: </a:t>
            </a:r>
            <a:r>
              <a:rPr lang="hr-HR" b="1" i="1">
                <a:solidFill>
                  <a:srgbClr val="0070C0"/>
                </a:solidFill>
              </a:rPr>
              <a:t>x</a:t>
            </a:r>
            <a:r>
              <a:rPr lang="hr-HR" b="1" baseline="-25000">
                <a:solidFill>
                  <a:srgbClr val="0070C0"/>
                </a:solidFill>
              </a:rPr>
              <a:t>2</a:t>
            </a:r>
            <a:r>
              <a:rPr lang="hr-HR" b="1"/>
              <a:t> = </a:t>
            </a:r>
            <a:r>
              <a:rPr lang="hr-HR" b="1" i="1">
                <a:solidFill>
                  <a:srgbClr val="FF0000"/>
                </a:solidFill>
              </a:rPr>
              <a:t>y</a:t>
            </a:r>
            <a:r>
              <a:rPr lang="hr-HR" b="1" baseline="-25000">
                <a:solidFill>
                  <a:srgbClr val="FF0000"/>
                </a:solidFill>
              </a:rPr>
              <a:t>1 </a:t>
            </a:r>
            <a:r>
              <a:rPr lang="hr-HR" b="1"/>
              <a:t>: </a:t>
            </a:r>
            <a:r>
              <a:rPr lang="hr-HR" b="1" i="1">
                <a:solidFill>
                  <a:srgbClr val="FF0000"/>
                </a:solidFill>
              </a:rPr>
              <a:t>y</a:t>
            </a:r>
            <a:r>
              <a:rPr lang="hr-HR" b="1" baseline="-25000">
                <a:solidFill>
                  <a:srgbClr val="FF0000"/>
                </a:solidFill>
              </a:rPr>
              <a:t>2</a:t>
            </a:r>
            <a:endParaRPr lang="hr-HR" b="1">
              <a:solidFill>
                <a:srgbClr val="FF0000"/>
              </a:solidFill>
            </a:endParaRPr>
          </a:p>
        </p:txBody>
      </p:sp>
      <p:cxnSp>
        <p:nvCxnSpPr>
          <p:cNvPr id="15" name="Ravni poveznik sa strelicom 14"/>
          <p:cNvCxnSpPr/>
          <p:nvPr/>
        </p:nvCxnSpPr>
        <p:spPr>
          <a:xfrm rot="16200000" flipH="1">
            <a:off x="2427287" y="3055938"/>
            <a:ext cx="587375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avni poveznik sa strelicom 15"/>
          <p:cNvCxnSpPr/>
          <p:nvPr/>
        </p:nvCxnSpPr>
        <p:spPr>
          <a:xfrm rot="16200000" flipH="1">
            <a:off x="5795962" y="3033713"/>
            <a:ext cx="587375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Object 2"/>
          <p:cNvGraphicFramePr>
            <a:graphicFrameLocks noChangeAspect="1"/>
          </p:cNvGraphicFramePr>
          <p:nvPr/>
        </p:nvGraphicFramePr>
        <p:xfrm>
          <a:off x="3640138" y="5918200"/>
          <a:ext cx="11684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2" imgW="1168200" imgH="622080" progId="Equation.DSMT4">
                  <p:embed/>
                </p:oleObj>
              </mc:Choice>
              <mc:Fallback>
                <p:oleObj name="Equation" r:id="rId2" imgW="1168200" imgH="622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0138" y="5918200"/>
                        <a:ext cx="11684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kstniOkvir 20"/>
          <p:cNvSpPr txBox="1">
            <a:spLocks noChangeArrowheads="1"/>
          </p:cNvSpPr>
          <p:nvPr/>
        </p:nvSpPr>
        <p:spPr bwMode="auto">
          <a:xfrm>
            <a:off x="6411913" y="2416175"/>
            <a:ext cx="2732087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hr-HR"/>
              <a:t>Ako se vrijednosti jedne veličine smanjuju tada se proporcionalno smanjuju i vrijednosti druge veličine.</a:t>
            </a:r>
          </a:p>
        </p:txBody>
      </p:sp>
      <p:cxnSp>
        <p:nvCxnSpPr>
          <p:cNvPr id="22" name="Ravni poveznik sa strelicom 21"/>
          <p:cNvCxnSpPr/>
          <p:nvPr/>
        </p:nvCxnSpPr>
        <p:spPr>
          <a:xfrm rot="16200000" flipH="1">
            <a:off x="2376487" y="3011488"/>
            <a:ext cx="587375" cy="0"/>
          </a:xfrm>
          <a:prstGeom prst="straightConnector1">
            <a:avLst/>
          </a:prstGeom>
          <a:ln w="28575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Ravni poveznik sa strelicom 22"/>
          <p:cNvCxnSpPr/>
          <p:nvPr/>
        </p:nvCxnSpPr>
        <p:spPr>
          <a:xfrm rot="16200000" flipH="1">
            <a:off x="5813425" y="3011488"/>
            <a:ext cx="587375" cy="0"/>
          </a:xfrm>
          <a:prstGeom prst="straightConnector1">
            <a:avLst/>
          </a:prstGeom>
          <a:ln w="28575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kstniOkvir 23"/>
          <p:cNvSpPr txBox="1">
            <a:spLocks noChangeArrowheads="1"/>
          </p:cNvSpPr>
          <p:nvPr/>
        </p:nvSpPr>
        <p:spPr bwMode="auto">
          <a:xfrm>
            <a:off x="6411913" y="2409825"/>
            <a:ext cx="2732087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hr-HR"/>
              <a:t>Ako se vrijednosti jedne veličine povećavaju tada se proporcionalno povećavaju i vrijednosti druge veličine.</a:t>
            </a:r>
          </a:p>
        </p:txBody>
      </p:sp>
      <p:sp>
        <p:nvSpPr>
          <p:cNvPr id="25" name="Pravokutnik 24"/>
          <p:cNvSpPr>
            <a:spLocks noChangeArrowheads="1"/>
          </p:cNvSpPr>
          <p:nvPr/>
        </p:nvSpPr>
        <p:spPr bwMode="auto">
          <a:xfrm>
            <a:off x="2789238" y="3808413"/>
            <a:ext cx="11684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hr-HR" i="1">
                <a:solidFill>
                  <a:srgbClr val="FF0000"/>
                </a:solidFill>
              </a:rPr>
              <a:t>y</a:t>
            </a:r>
            <a:r>
              <a:rPr lang="hr-HR" i="1" baseline="-25000">
                <a:solidFill>
                  <a:srgbClr val="FF0000"/>
                </a:solidFill>
              </a:rPr>
              <a:t>1</a:t>
            </a:r>
            <a:r>
              <a:rPr lang="hr-HR">
                <a:solidFill>
                  <a:srgbClr val="FF0000"/>
                </a:solidFill>
              </a:rPr>
              <a:t> </a:t>
            </a:r>
            <a:r>
              <a:rPr lang="hr-HR"/>
              <a:t>= </a:t>
            </a:r>
            <a:r>
              <a:rPr lang="hr-HR" i="1"/>
              <a:t>k</a:t>
            </a:r>
            <a:r>
              <a:rPr lang="hr-HR"/>
              <a:t> </a:t>
            </a:r>
            <a:r>
              <a:rPr lang="hr-HR">
                <a:latin typeface="Calibri" pitchFamily="34" charset="0"/>
              </a:rPr>
              <a:t>·</a:t>
            </a:r>
            <a:r>
              <a:rPr lang="hr-HR">
                <a:sym typeface="Symbol" pitchFamily="18" charset="2"/>
              </a:rPr>
              <a:t> </a:t>
            </a:r>
            <a:r>
              <a:rPr lang="hr-HR" i="1">
                <a:solidFill>
                  <a:srgbClr val="0070C0"/>
                </a:solidFill>
              </a:rPr>
              <a:t>x</a:t>
            </a:r>
            <a:r>
              <a:rPr lang="hr-HR" i="1" baseline="-25000">
                <a:solidFill>
                  <a:srgbClr val="0070C0"/>
                </a:solidFill>
              </a:rPr>
              <a:t>1</a:t>
            </a:r>
          </a:p>
        </p:txBody>
      </p:sp>
      <p:sp>
        <p:nvSpPr>
          <p:cNvPr id="26" name="Pravokutnik 25"/>
          <p:cNvSpPr>
            <a:spLocks noChangeArrowheads="1"/>
          </p:cNvSpPr>
          <p:nvPr/>
        </p:nvSpPr>
        <p:spPr bwMode="auto">
          <a:xfrm>
            <a:off x="2782888" y="4265613"/>
            <a:ext cx="11699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hr-HR" i="1">
                <a:solidFill>
                  <a:srgbClr val="FF0000"/>
                </a:solidFill>
              </a:rPr>
              <a:t>y</a:t>
            </a:r>
            <a:r>
              <a:rPr lang="hr-HR" i="1" baseline="-25000">
                <a:solidFill>
                  <a:srgbClr val="FF0000"/>
                </a:solidFill>
              </a:rPr>
              <a:t>2</a:t>
            </a:r>
            <a:r>
              <a:rPr lang="hr-HR">
                <a:solidFill>
                  <a:srgbClr val="FF0000"/>
                </a:solidFill>
              </a:rPr>
              <a:t> </a:t>
            </a:r>
            <a:r>
              <a:rPr lang="hr-HR"/>
              <a:t>= </a:t>
            </a:r>
            <a:r>
              <a:rPr lang="hr-HR" i="1"/>
              <a:t>k</a:t>
            </a:r>
            <a:r>
              <a:rPr lang="hr-HR"/>
              <a:t> </a:t>
            </a:r>
            <a:r>
              <a:rPr lang="hr-HR">
                <a:latin typeface="Calibri" pitchFamily="34" charset="0"/>
              </a:rPr>
              <a:t>·</a:t>
            </a:r>
            <a:r>
              <a:rPr lang="hr-HR">
                <a:sym typeface="Symbol" pitchFamily="18" charset="2"/>
              </a:rPr>
              <a:t> </a:t>
            </a:r>
            <a:r>
              <a:rPr lang="hr-HR" i="1">
                <a:solidFill>
                  <a:srgbClr val="0070C0"/>
                </a:solidFill>
              </a:rPr>
              <a:t>x</a:t>
            </a:r>
            <a:r>
              <a:rPr lang="hr-HR" i="1" baseline="-25000">
                <a:solidFill>
                  <a:srgbClr val="0070C0"/>
                </a:solidFill>
              </a:rPr>
              <a:t>2</a:t>
            </a:r>
          </a:p>
        </p:txBody>
      </p:sp>
      <p:graphicFrame>
        <p:nvGraphicFramePr>
          <p:cNvPr id="27" name="Object 3"/>
          <p:cNvGraphicFramePr>
            <a:graphicFrameLocks noChangeAspect="1"/>
          </p:cNvGraphicFramePr>
          <p:nvPr/>
        </p:nvGraphicFramePr>
        <p:xfrm>
          <a:off x="4400550" y="3917950"/>
          <a:ext cx="10668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4" imgW="1066680" imgH="622080" progId="Equation.DSMT4">
                  <p:embed/>
                </p:oleObj>
              </mc:Choice>
              <mc:Fallback>
                <p:oleObj name="Equation" r:id="rId4" imgW="1066680" imgH="6220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0550" y="3917950"/>
                        <a:ext cx="10668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4"/>
          <p:cNvGraphicFramePr>
            <a:graphicFrameLocks noChangeAspect="1"/>
          </p:cNvGraphicFramePr>
          <p:nvPr/>
        </p:nvGraphicFramePr>
        <p:xfrm>
          <a:off x="5483225" y="3908425"/>
          <a:ext cx="4826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6" imgW="482400" imgH="622080" progId="Equation.DSMT4">
                  <p:embed/>
                </p:oleObj>
              </mc:Choice>
              <mc:Fallback>
                <p:oleObj name="Equation" r:id="rId6" imgW="482400" imgH="622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3225" y="3908425"/>
                        <a:ext cx="4826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13" grpId="0" animBg="1"/>
      <p:bldP spid="14" grpId="0"/>
      <p:bldP spid="21" grpId="0"/>
      <p:bldP spid="21" grpId="1"/>
      <p:bldP spid="24" grpId="0"/>
      <p:bldP spid="24" grpId="1"/>
      <p:bldP spid="25" grpId="0"/>
      <p:bldP spid="26" grpId="0"/>
    </p:bldLst>
  </p:timing>
</p:sld>
</file>

<file path=ppt/theme/theme1.xml><?xml version="1.0" encoding="utf-8"?>
<a:theme xmlns:a="http://schemas.openxmlformats.org/drawingml/2006/main" name="Math 7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klasično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_proporcionalne_velicine</Template>
  <TotalTime>2</TotalTime>
  <Words>91</Words>
  <Application>Microsoft Office PowerPoint</Application>
  <PresentationFormat>Prikaz na zaslonu (4:3)</PresentationFormat>
  <Paragraphs>15</Paragraphs>
  <Slides>2</Slides>
  <Notes>0</Notes>
  <HiddenSlides>0</HiddenSlides>
  <MMClips>0</MMClips>
  <ScaleCrop>false</ScaleCrop>
  <HeadingPairs>
    <vt:vector size="8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Uloženi OLE poslužitelji</vt:lpstr>
      </vt:variant>
      <vt:variant>
        <vt:i4>1</vt:i4>
      </vt:variant>
      <vt:variant>
        <vt:lpstr>Naslovi slajdova</vt:lpstr>
      </vt:variant>
      <vt:variant>
        <vt:i4>2</vt:i4>
      </vt:variant>
    </vt:vector>
  </HeadingPairs>
  <TitlesOfParts>
    <vt:vector size="7" baseType="lpstr">
      <vt:lpstr>Arial</vt:lpstr>
      <vt:lpstr>Calibri</vt:lpstr>
      <vt:lpstr>Myriad Pro</vt:lpstr>
      <vt:lpstr>Math 7</vt:lpstr>
      <vt:lpstr>Equation</vt:lpstr>
      <vt:lpstr>PowerPoint prezentacija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prezentacija</dc:title>
  <dc:creator>Jasminka Viljevac</dc:creator>
  <cp:lastModifiedBy>Jasminka Viljevac</cp:lastModifiedBy>
  <cp:revision>1</cp:revision>
  <dcterms:created xsi:type="dcterms:W3CDTF">2021-09-16T14:28:44Z</dcterms:created>
  <dcterms:modified xsi:type="dcterms:W3CDTF">2021-09-16T14:31:05Z</dcterms:modified>
</cp:coreProperties>
</file>